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8288000" cy="10287000"/>
  <p:notesSz cx="6858000" cy="9144000"/>
  <p:embeddedFontLst>
    <p:embeddedFont>
      <p:font typeface="Copperplate Gothic Bold" panose="020E0705020206020404" pitchFamily="34" charset="0"/>
      <p:regular r:id="rId9"/>
    </p:embeddedFont>
    <p:embeddedFont>
      <p:font typeface="RQND Pro" panose="020B0604020202020204" charset="0"/>
      <p:regular r:id="rId10"/>
    </p:embeddedFont>
    <p:embeddedFont>
      <p:font typeface="RQND Pro Medium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A972B-9761-484A-A93D-A52F9E0DC9A0}" v="101" dt="2025-12-06T09:22:18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wpixel.com/image/818/free-photo-image-calm-camera-casual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openclipart.org/detail/170987/travel-map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TensorFlow" TargetMode="External"/><Relationship Id="rId13" Type="http://schemas.openxmlformats.org/officeDocument/2006/relationships/hyperlink" Target="https://ugeek.github.io/blog/post/2020-03-31-creando-contenedores-con-dockerc.html" TargetMode="External"/><Relationship Id="rId18" Type="http://schemas.openxmlformats.org/officeDocument/2006/relationships/hyperlink" Target="https://www.blai.blog/2020/04/mover-particion-disco-a-parte-en-aws.html" TargetMode="External"/><Relationship Id="rId26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hyperlink" Target="https://devopedia.org/kubernetes" TargetMode="External"/><Relationship Id="rId20" Type="http://schemas.openxmlformats.org/officeDocument/2006/relationships/hyperlink" Target="https://trungquandev.com/huong-dan-import-va-export-database-trong-mongodb/" TargetMode="External"/><Relationship Id="rId29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christianperone.com/2018/10/pytorch-1-0-tracing-jit-and-libtorch-c-api-to-integrate-pytorch-into-nodejs/pytorch-logo/" TargetMode="External"/><Relationship Id="rId11" Type="http://schemas.openxmlformats.org/officeDocument/2006/relationships/image" Target="../media/image14.png"/><Relationship Id="rId24" Type="http://schemas.openxmlformats.org/officeDocument/2006/relationships/hyperlink" Target="https://woliveiras.com.br/posts/utilizando-versoes-antigas-do-nodejs/" TargetMode="External"/><Relationship Id="rId5" Type="http://schemas.openxmlformats.org/officeDocument/2006/relationships/image" Target="../media/image11.png"/><Relationship Id="rId15" Type="http://schemas.openxmlformats.org/officeDocument/2006/relationships/image" Target="../media/image17.svg"/><Relationship Id="rId23" Type="http://schemas.openxmlformats.org/officeDocument/2006/relationships/image" Target="../media/image21.png"/><Relationship Id="rId28" Type="http://schemas.openxmlformats.org/officeDocument/2006/relationships/image" Target="../media/image24.png"/><Relationship Id="rId10" Type="http://schemas.openxmlformats.org/officeDocument/2006/relationships/hyperlink" Target="https://damiandeluca.com.ar/hook-usecontext-de-react" TargetMode="External"/><Relationship Id="rId19" Type="http://schemas.openxmlformats.org/officeDocument/2006/relationships/image" Target="../media/image19.jpg"/><Relationship Id="rId31" Type="http://schemas.openxmlformats.org/officeDocument/2006/relationships/image" Target="../media/image26.jpe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Relationship Id="rId22" Type="http://schemas.openxmlformats.org/officeDocument/2006/relationships/hyperlink" Target="https://mechurak.github.io/2023-02-27_dart-try-catch/" TargetMode="External"/><Relationship Id="rId27" Type="http://schemas.openxmlformats.org/officeDocument/2006/relationships/hyperlink" Target="https://limbopro.com/archives/27813.html" TargetMode="External"/><Relationship Id="rId30" Type="http://schemas.openxmlformats.org/officeDocument/2006/relationships/hyperlink" Target="https://mrhien.info/blog/cai-dat-postgresql-9-tren-cento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latform.openai.com/doc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google.com/maps" TargetMode="External"/><Relationship Id="rId5" Type="http://schemas.openxmlformats.org/officeDocument/2006/relationships/hyperlink" Target="https://wttc.org/research/economic-impact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www.unwto.org/statistics" TargetMode="External"/><Relationship Id="rId9" Type="http://schemas.openxmlformats.org/officeDocument/2006/relationships/hyperlink" Target="https://tourism.gov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2276476" y="389943"/>
            <a:ext cx="13735049" cy="300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45"/>
              </a:lnSpc>
              <a:spcBef>
                <a:spcPct val="0"/>
              </a:spcBef>
            </a:pPr>
            <a:r>
              <a:rPr lang="en-US" sz="1753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whackiest’25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9595" y="219664"/>
            <a:ext cx="11821462" cy="131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1016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DEPARTMENT OF CSE</a:t>
            </a:r>
          </a:p>
          <a:p>
            <a:pPr algn="ctr">
              <a:lnSpc>
                <a:spcPts val="3919"/>
              </a:lnSpc>
            </a:pPr>
            <a:r>
              <a:rPr lang="en-US" sz="2799" spc="1016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presents</a:t>
            </a:r>
          </a:p>
          <a:p>
            <a:pPr algn="ctr">
              <a:lnSpc>
                <a:spcPts val="2534"/>
              </a:lnSpc>
              <a:spcBef>
                <a:spcPct val="0"/>
              </a:spcBef>
            </a:pPr>
            <a:endParaRPr lang="en-US" sz="2799" spc="1016">
              <a:solidFill>
                <a:srgbClr val="FFFFFF"/>
              </a:solidFill>
              <a:latin typeface="RQND Pro Medium"/>
              <a:ea typeface="RQND Pro Medium"/>
              <a:cs typeface="RQND Pro Medium"/>
              <a:sym typeface="RQND Pro Medium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16767" y="451630"/>
            <a:ext cx="2916502" cy="953894"/>
          </a:xfrm>
          <a:custGeom>
            <a:avLst/>
            <a:gdLst/>
            <a:ahLst/>
            <a:cxnLst/>
            <a:rect l="l" t="t" r="r" b="b"/>
            <a:pathLst>
              <a:path w="2916502" h="953894">
                <a:moveTo>
                  <a:pt x="0" y="0"/>
                </a:moveTo>
                <a:lnTo>
                  <a:pt x="2916502" y="0"/>
                </a:lnTo>
                <a:lnTo>
                  <a:pt x="2916502" y="953894"/>
                </a:lnTo>
                <a:lnTo>
                  <a:pt x="0" y="95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587576" y="220888"/>
            <a:ext cx="2415987" cy="1184636"/>
          </a:xfrm>
          <a:custGeom>
            <a:avLst/>
            <a:gdLst/>
            <a:ahLst/>
            <a:cxnLst/>
            <a:rect l="l" t="t" r="r" b="b"/>
            <a:pathLst>
              <a:path w="2415987" h="1184636">
                <a:moveTo>
                  <a:pt x="0" y="0"/>
                </a:moveTo>
                <a:lnTo>
                  <a:pt x="2415987" y="0"/>
                </a:lnTo>
                <a:lnTo>
                  <a:pt x="2415987" y="1184636"/>
                </a:lnTo>
                <a:lnTo>
                  <a:pt x="0" y="1184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6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30970" y="6128470"/>
            <a:ext cx="8613030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6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Team Name :Team ForgeX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0970" y="5361954"/>
            <a:ext cx="9679830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6"/>
              </a:lnSpc>
            </a:pPr>
            <a:r>
              <a:rPr lang="en-US" sz="4400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Theme : PS1-Endless Trail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3400" y="6973526"/>
            <a:ext cx="8475970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6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Team Member 1: Yashas N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1348" y="2658194"/>
            <a:ext cx="8475970" cy="171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IDEATHON-2025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0970" y="7663902"/>
            <a:ext cx="8613030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6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Team Member 2: Naveen G 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0970" y="8432819"/>
            <a:ext cx="8478400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6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Team Member 3: Jeeth 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970" y="9201736"/>
            <a:ext cx="10213229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6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Team Member 4: Shrajan Prabhu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2000" y="6933207"/>
            <a:ext cx="6096000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6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USN:1MS23AD066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2000" y="7702888"/>
            <a:ext cx="5334000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6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USN:</a:t>
            </a:r>
            <a:r>
              <a:rPr lang="en-US" sz="4400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1MS23CI073</a:t>
            </a: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2000" y="8459057"/>
            <a:ext cx="5029200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6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USN:1MS23AD026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1999" y="9201736"/>
            <a:ext cx="6626971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6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FFFFF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USN:1MS23IS116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587576" y="220888"/>
            <a:ext cx="2415987" cy="1184636"/>
          </a:xfrm>
          <a:custGeom>
            <a:avLst/>
            <a:gdLst/>
            <a:ahLst/>
            <a:cxnLst/>
            <a:rect l="l" t="t" r="r" b="b"/>
            <a:pathLst>
              <a:path w="2415987" h="1184636">
                <a:moveTo>
                  <a:pt x="0" y="0"/>
                </a:moveTo>
                <a:lnTo>
                  <a:pt x="2415987" y="0"/>
                </a:lnTo>
                <a:lnTo>
                  <a:pt x="2415987" y="1184636"/>
                </a:lnTo>
                <a:lnTo>
                  <a:pt x="0" y="118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953521" y="-201213"/>
            <a:ext cx="12062400" cy="171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9"/>
              </a:lnSpc>
              <a:spcBef>
                <a:spcPct val="0"/>
              </a:spcBef>
            </a:pPr>
            <a:r>
              <a:rPr lang="en-US" sz="9999" u="none" strike="noStrike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Problem statement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8046D-3CC8-F165-45A3-587DF209449A}"/>
              </a:ext>
            </a:extLst>
          </p:cNvPr>
          <p:cNvSpPr txBox="1"/>
          <p:nvPr/>
        </p:nvSpPr>
        <p:spPr>
          <a:xfrm>
            <a:off x="3962400" y="1813166"/>
            <a:ext cx="1484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FUTURE OF TRAVEL NEEDS REINVENTION</a:t>
            </a:r>
            <a:endParaRPr lang="en-IN" sz="3200" b="1" i="1" u="sng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DBB80-74F4-483A-823B-D08A55FEC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3613"/>
          <a:stretch>
            <a:fillRect/>
          </a:stretch>
        </p:blipFill>
        <p:spPr>
          <a:xfrm>
            <a:off x="1752600" y="2694645"/>
            <a:ext cx="14464242" cy="7003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8FF61-568E-6E0F-D230-C88FE5B281D6}"/>
              </a:ext>
            </a:extLst>
          </p:cNvPr>
          <p:cNvSpPr txBox="1"/>
          <p:nvPr/>
        </p:nvSpPr>
        <p:spPr>
          <a:xfrm>
            <a:off x="141513" y="40168"/>
            <a:ext cx="201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Team ForgeX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587576" y="220888"/>
            <a:ext cx="2415987" cy="1184636"/>
          </a:xfrm>
          <a:custGeom>
            <a:avLst/>
            <a:gdLst/>
            <a:ahLst/>
            <a:cxnLst/>
            <a:rect l="l" t="t" r="r" b="b"/>
            <a:pathLst>
              <a:path w="2415987" h="1184636">
                <a:moveTo>
                  <a:pt x="0" y="0"/>
                </a:moveTo>
                <a:lnTo>
                  <a:pt x="2415987" y="0"/>
                </a:lnTo>
                <a:lnTo>
                  <a:pt x="2415987" y="1184636"/>
                </a:lnTo>
                <a:lnTo>
                  <a:pt x="0" y="118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73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58CF3B-B583-53AF-165C-C0E794742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" b="2164"/>
          <a:stretch>
            <a:fillRect/>
          </a:stretch>
        </p:blipFill>
        <p:spPr>
          <a:xfrm>
            <a:off x="0" y="1347408"/>
            <a:ext cx="18288000" cy="904932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47CEA2FE-467C-47AE-1C30-2D9ABCFE2A44}"/>
              </a:ext>
            </a:extLst>
          </p:cNvPr>
          <p:cNvSpPr txBox="1"/>
          <p:nvPr/>
        </p:nvSpPr>
        <p:spPr>
          <a:xfrm>
            <a:off x="3112800" y="-365331"/>
            <a:ext cx="12062400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9"/>
              </a:lnSpc>
              <a:spcBef>
                <a:spcPct val="0"/>
              </a:spcBef>
            </a:pPr>
            <a:r>
              <a:rPr lang="en-US" sz="9999" b="1" u="sng" strike="noStrike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Proposed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2572D-1172-030F-09E0-9A81BDCDDED4}"/>
              </a:ext>
            </a:extLst>
          </p:cNvPr>
          <p:cNvSpPr txBox="1"/>
          <p:nvPr/>
        </p:nvSpPr>
        <p:spPr>
          <a:xfrm>
            <a:off x="141513" y="40168"/>
            <a:ext cx="201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Team ForgeX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587576" y="220888"/>
            <a:ext cx="2415987" cy="1184636"/>
          </a:xfrm>
          <a:custGeom>
            <a:avLst/>
            <a:gdLst/>
            <a:ahLst/>
            <a:cxnLst/>
            <a:rect l="l" t="t" r="r" b="b"/>
            <a:pathLst>
              <a:path w="2415987" h="1184636">
                <a:moveTo>
                  <a:pt x="0" y="0"/>
                </a:moveTo>
                <a:lnTo>
                  <a:pt x="2415987" y="0"/>
                </a:lnTo>
                <a:lnTo>
                  <a:pt x="2415987" y="1184636"/>
                </a:lnTo>
                <a:lnTo>
                  <a:pt x="0" y="118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24000" y="-114300"/>
            <a:ext cx="14552241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en-US" sz="9999" b="1" u="sng" strike="noStrike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Process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362CC-4EF4-B87F-1E0A-3FE2AFB85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1927" r="2500" b="2481"/>
          <a:stretch>
            <a:fillRect/>
          </a:stretch>
        </p:blipFill>
        <p:spPr>
          <a:xfrm>
            <a:off x="284437" y="1422708"/>
            <a:ext cx="17678400" cy="8736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02EA97-77A1-6866-36B6-B5201A4D336A}"/>
              </a:ext>
            </a:extLst>
          </p:cNvPr>
          <p:cNvSpPr txBox="1"/>
          <p:nvPr/>
        </p:nvSpPr>
        <p:spPr>
          <a:xfrm>
            <a:off x="141513" y="40168"/>
            <a:ext cx="201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Team ForgeX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587576" y="220888"/>
            <a:ext cx="2415987" cy="1184636"/>
          </a:xfrm>
          <a:custGeom>
            <a:avLst/>
            <a:gdLst/>
            <a:ahLst/>
            <a:cxnLst/>
            <a:rect l="l" t="t" r="r" b="b"/>
            <a:pathLst>
              <a:path w="2415987" h="1184636">
                <a:moveTo>
                  <a:pt x="0" y="0"/>
                </a:moveTo>
                <a:lnTo>
                  <a:pt x="2415987" y="0"/>
                </a:lnTo>
                <a:lnTo>
                  <a:pt x="2415987" y="1184636"/>
                </a:lnTo>
                <a:lnTo>
                  <a:pt x="0" y="118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DB4314C-C03E-5781-9A15-B64E4515BB86}"/>
              </a:ext>
            </a:extLst>
          </p:cNvPr>
          <p:cNvSpPr txBox="1"/>
          <p:nvPr/>
        </p:nvSpPr>
        <p:spPr>
          <a:xfrm>
            <a:off x="8893997" y="2169107"/>
            <a:ext cx="182038" cy="328764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chemeClr val="bg1"/>
                </a:solidFill>
                <a:latin typeface="Calibri"/>
                <a:cs typeface="Calibri"/>
              </a:rPr>
              <a:t>Total</a:t>
            </a:r>
            <a:r>
              <a:rPr sz="1400" b="1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chemeClr val="bg1"/>
                </a:solidFill>
                <a:latin typeface="Calibri"/>
                <a:cs typeface="Calibri"/>
              </a:rPr>
              <a:t>Addressable</a:t>
            </a:r>
            <a:r>
              <a:rPr sz="1400" b="1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Calibri"/>
                <a:cs typeface="Calibri"/>
              </a:rPr>
              <a:t>Market</a:t>
            </a:r>
            <a:endParaRPr sz="1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A4D5F4BB-90BE-7D8A-24FA-02A8D2BA5834}"/>
              </a:ext>
            </a:extLst>
          </p:cNvPr>
          <p:cNvSpPr/>
          <p:nvPr/>
        </p:nvSpPr>
        <p:spPr>
          <a:xfrm>
            <a:off x="9187950" y="1560387"/>
            <a:ext cx="2516032" cy="4492043"/>
          </a:xfrm>
          <a:custGeom>
            <a:avLst/>
            <a:gdLst/>
            <a:ahLst/>
            <a:cxnLst/>
            <a:rect l="l" t="t" r="r" b="b"/>
            <a:pathLst>
              <a:path w="1471930" h="3263265">
                <a:moveTo>
                  <a:pt x="1471676" y="0"/>
                </a:moveTo>
                <a:lnTo>
                  <a:pt x="0" y="0"/>
                </a:lnTo>
                <a:lnTo>
                  <a:pt x="0" y="3263265"/>
                </a:lnTo>
                <a:lnTo>
                  <a:pt x="1471676" y="3263265"/>
                </a:lnTo>
                <a:lnTo>
                  <a:pt x="1471676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1">
            <a:extLst>
              <a:ext uri="{FF2B5EF4-FFF2-40B4-BE49-F238E27FC236}">
                <a16:creationId xmlns:a16="http://schemas.microsoft.com/office/drawing/2014/main" id="{AFDD770C-98FD-4AD8-3CDC-8CD9120D5536}"/>
              </a:ext>
            </a:extLst>
          </p:cNvPr>
          <p:cNvGrpSpPr/>
          <p:nvPr/>
        </p:nvGrpSpPr>
        <p:grpSpPr>
          <a:xfrm>
            <a:off x="8658995" y="5591548"/>
            <a:ext cx="1269300" cy="1149084"/>
            <a:chOff x="181851" y="1681492"/>
            <a:chExt cx="591185" cy="591185"/>
          </a:xfrm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F79B1144-B91C-EF32-5989-4BBB9CFF100A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/>
          </p:blipFill>
          <p:spPr>
            <a:xfrm>
              <a:off x="181851" y="1723588"/>
              <a:ext cx="590918" cy="506726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963CCC94-16BF-C807-51D3-86AD7BA877C9}"/>
                </a:ext>
              </a:extLst>
            </p:cNvPr>
            <p:cNvSpPr/>
            <p:nvPr/>
          </p:nvSpPr>
          <p:spPr>
            <a:xfrm>
              <a:off x="181851" y="1681492"/>
              <a:ext cx="591185" cy="591185"/>
            </a:xfrm>
            <a:custGeom>
              <a:avLst/>
              <a:gdLst/>
              <a:ahLst/>
              <a:cxnLst/>
              <a:rect l="l" t="t" r="r" b="b"/>
              <a:pathLst>
                <a:path w="591185" h="591185">
                  <a:moveTo>
                    <a:pt x="0" y="590918"/>
                  </a:moveTo>
                  <a:lnTo>
                    <a:pt x="590918" y="590918"/>
                  </a:lnTo>
                  <a:lnTo>
                    <a:pt x="590918" y="0"/>
                  </a:lnTo>
                  <a:lnTo>
                    <a:pt x="0" y="0"/>
                  </a:lnTo>
                  <a:lnTo>
                    <a:pt x="0" y="590918"/>
                  </a:lnTo>
                  <a:close/>
                </a:path>
              </a:pathLst>
            </a:custGeom>
            <a:ln w="25399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43475BB7-BE66-1DE3-30E8-347EB4CE189C}"/>
              </a:ext>
            </a:extLst>
          </p:cNvPr>
          <p:cNvSpPr txBox="1"/>
          <p:nvPr/>
        </p:nvSpPr>
        <p:spPr>
          <a:xfrm>
            <a:off x="12121530" y="2762445"/>
            <a:ext cx="182038" cy="269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chemeClr val="bg1"/>
                </a:solidFill>
                <a:latin typeface="Calibri"/>
                <a:cs typeface="Calibri"/>
              </a:rPr>
              <a:t>Serviceable</a:t>
            </a:r>
            <a:r>
              <a:rPr sz="1400" b="1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chemeClr val="bg1"/>
                </a:solidFill>
                <a:latin typeface="Calibri"/>
                <a:cs typeface="Calibri"/>
              </a:rPr>
              <a:t>Available</a:t>
            </a:r>
            <a:r>
              <a:rPr sz="1400" b="1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Calibri"/>
                <a:cs typeface="Calibri"/>
              </a:rPr>
              <a:t>Market</a:t>
            </a:r>
            <a:endParaRPr sz="1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78D04729-E768-7F4D-F391-677927244A31}"/>
              </a:ext>
            </a:extLst>
          </p:cNvPr>
          <p:cNvSpPr/>
          <p:nvPr/>
        </p:nvSpPr>
        <p:spPr>
          <a:xfrm>
            <a:off x="12391277" y="1560387"/>
            <a:ext cx="2513529" cy="4492043"/>
          </a:xfrm>
          <a:custGeom>
            <a:avLst/>
            <a:gdLst/>
            <a:ahLst/>
            <a:cxnLst/>
            <a:rect l="l" t="t" r="r" b="b"/>
            <a:pathLst>
              <a:path w="1471929" h="3263265">
                <a:moveTo>
                  <a:pt x="1471675" y="0"/>
                </a:moveTo>
                <a:lnTo>
                  <a:pt x="0" y="0"/>
                </a:lnTo>
                <a:lnTo>
                  <a:pt x="0" y="3263265"/>
                </a:lnTo>
                <a:lnTo>
                  <a:pt x="1471675" y="3263265"/>
                </a:lnTo>
                <a:lnTo>
                  <a:pt x="147167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19">
            <a:extLst>
              <a:ext uri="{FF2B5EF4-FFF2-40B4-BE49-F238E27FC236}">
                <a16:creationId xmlns:a16="http://schemas.microsoft.com/office/drawing/2014/main" id="{A2E160EF-40FC-C5E7-10D6-F846FCB0E817}"/>
              </a:ext>
            </a:extLst>
          </p:cNvPr>
          <p:cNvGrpSpPr/>
          <p:nvPr/>
        </p:nvGrpSpPr>
        <p:grpSpPr>
          <a:xfrm>
            <a:off x="11789352" y="5731515"/>
            <a:ext cx="1126513" cy="926776"/>
            <a:chOff x="2321179" y="1681492"/>
            <a:chExt cx="591185" cy="591185"/>
          </a:xfrm>
        </p:grpSpPr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4D8A1B7F-8AF0-045D-DD6A-200EFDF772A1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21179" y="1790238"/>
              <a:ext cx="590918" cy="373426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97462EFF-2BEB-C0AD-2DCA-B694EF1DB96A}"/>
                </a:ext>
              </a:extLst>
            </p:cNvPr>
            <p:cNvSpPr/>
            <p:nvPr/>
          </p:nvSpPr>
          <p:spPr>
            <a:xfrm>
              <a:off x="2321179" y="1681492"/>
              <a:ext cx="591185" cy="591185"/>
            </a:xfrm>
            <a:custGeom>
              <a:avLst/>
              <a:gdLst/>
              <a:ahLst/>
              <a:cxnLst/>
              <a:rect l="l" t="t" r="r" b="b"/>
              <a:pathLst>
                <a:path w="591185" h="591185">
                  <a:moveTo>
                    <a:pt x="0" y="590918"/>
                  </a:moveTo>
                  <a:lnTo>
                    <a:pt x="590918" y="590918"/>
                  </a:lnTo>
                  <a:lnTo>
                    <a:pt x="590918" y="0"/>
                  </a:lnTo>
                  <a:lnTo>
                    <a:pt x="0" y="0"/>
                  </a:lnTo>
                  <a:lnTo>
                    <a:pt x="0" y="590918"/>
                  </a:lnTo>
                  <a:close/>
                </a:path>
              </a:pathLst>
            </a:custGeom>
            <a:ln w="2540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2">
            <a:extLst>
              <a:ext uri="{FF2B5EF4-FFF2-40B4-BE49-F238E27FC236}">
                <a16:creationId xmlns:a16="http://schemas.microsoft.com/office/drawing/2014/main" id="{CCC91011-4D56-427D-D215-FA03D453AC5D}"/>
              </a:ext>
            </a:extLst>
          </p:cNvPr>
          <p:cNvSpPr txBox="1"/>
          <p:nvPr/>
        </p:nvSpPr>
        <p:spPr>
          <a:xfrm>
            <a:off x="15478221" y="2623257"/>
            <a:ext cx="182038" cy="28371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chemeClr val="bg1"/>
                </a:solidFill>
                <a:latin typeface="Calibri"/>
                <a:cs typeface="Calibri"/>
              </a:rPr>
              <a:t>Serviceable</a:t>
            </a:r>
            <a:r>
              <a:rPr sz="1400" b="1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chemeClr val="bg1"/>
                </a:solidFill>
                <a:latin typeface="Calibri"/>
                <a:cs typeface="Calibri"/>
              </a:rPr>
              <a:t>Obtainable</a:t>
            </a:r>
            <a:r>
              <a:rPr sz="1400" b="1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Calibri"/>
                <a:cs typeface="Calibri"/>
              </a:rPr>
              <a:t>Market</a:t>
            </a:r>
            <a:endParaRPr sz="1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C7133D21-6576-8DD1-02A5-912FAF8D1F51}"/>
              </a:ext>
            </a:extLst>
          </p:cNvPr>
          <p:cNvSpPr/>
          <p:nvPr/>
        </p:nvSpPr>
        <p:spPr>
          <a:xfrm>
            <a:off x="15689756" y="1560387"/>
            <a:ext cx="2399470" cy="4572607"/>
          </a:xfrm>
          <a:custGeom>
            <a:avLst/>
            <a:gdLst/>
            <a:ahLst/>
            <a:cxnLst/>
            <a:rect l="l" t="t" r="r" b="b"/>
            <a:pathLst>
              <a:path w="1519554" h="3263265">
                <a:moveTo>
                  <a:pt x="1519301" y="0"/>
                </a:moveTo>
                <a:lnTo>
                  <a:pt x="0" y="0"/>
                </a:lnTo>
                <a:lnTo>
                  <a:pt x="0" y="3263265"/>
                </a:lnTo>
                <a:lnTo>
                  <a:pt x="1519301" y="3263265"/>
                </a:lnTo>
                <a:lnTo>
                  <a:pt x="1519301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713E693E-4BA7-E54D-B58C-26CCBFF5D30D}"/>
              </a:ext>
            </a:extLst>
          </p:cNvPr>
          <p:cNvGrpSpPr/>
          <p:nvPr/>
        </p:nvGrpSpPr>
        <p:grpSpPr>
          <a:xfrm>
            <a:off x="14934303" y="5745892"/>
            <a:ext cx="1269874" cy="994740"/>
            <a:chOff x="4460494" y="1681492"/>
            <a:chExt cx="591185" cy="591185"/>
          </a:xfrm>
        </p:grpSpPr>
        <p:pic>
          <p:nvPicPr>
            <p:cNvPr id="30" name="object 28">
              <a:extLst>
                <a:ext uri="{FF2B5EF4-FFF2-40B4-BE49-F238E27FC236}">
                  <a16:creationId xmlns:a16="http://schemas.microsoft.com/office/drawing/2014/main" id="{E79B0E4C-4907-FDD9-CA2F-44FB74FFBD5D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/>
          </p:blipFill>
          <p:spPr>
            <a:xfrm>
              <a:off x="4460494" y="1766339"/>
              <a:ext cx="590918" cy="421222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552D4285-3BD9-7B5C-AF92-5810D053BBE7}"/>
                </a:ext>
              </a:extLst>
            </p:cNvPr>
            <p:cNvSpPr/>
            <p:nvPr/>
          </p:nvSpPr>
          <p:spPr>
            <a:xfrm>
              <a:off x="4460494" y="1681492"/>
              <a:ext cx="591185" cy="591185"/>
            </a:xfrm>
            <a:custGeom>
              <a:avLst/>
              <a:gdLst/>
              <a:ahLst/>
              <a:cxnLst/>
              <a:rect l="l" t="t" r="r" b="b"/>
              <a:pathLst>
                <a:path w="591185" h="591185">
                  <a:moveTo>
                    <a:pt x="0" y="590918"/>
                  </a:moveTo>
                  <a:lnTo>
                    <a:pt x="590918" y="590918"/>
                  </a:lnTo>
                  <a:lnTo>
                    <a:pt x="590918" y="0"/>
                  </a:lnTo>
                  <a:lnTo>
                    <a:pt x="0" y="0"/>
                  </a:lnTo>
                  <a:lnTo>
                    <a:pt x="0" y="590918"/>
                  </a:lnTo>
                  <a:close/>
                </a:path>
              </a:pathLst>
            </a:custGeom>
            <a:ln w="2540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4D9E64B-2AA0-F077-E948-8E6B0EEA70A8}"/>
              </a:ext>
            </a:extLst>
          </p:cNvPr>
          <p:cNvSpPr txBox="1"/>
          <p:nvPr/>
        </p:nvSpPr>
        <p:spPr>
          <a:xfrm>
            <a:off x="9217576" y="1554271"/>
            <a:ext cx="26007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Global travel &amp; tourism industry: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$9–10 trillion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Over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1.3 billion international travellers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every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Demand for AI-enabled travel, safety &amp; planning rising rapidly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Crisis-management, safety tech, navigation &amp; experience apps = booming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CC2ECAF-16C2-F55A-8226-27B2BD7F0B80}"/>
              </a:ext>
            </a:extLst>
          </p:cNvPr>
          <p:cNvSpPr txBox="1"/>
          <p:nvPr/>
        </p:nvSpPr>
        <p:spPr>
          <a:xfrm>
            <a:off x="12422031" y="1519390"/>
            <a:ext cx="26007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Indian domestic tourism: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~2 billion annual trips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Smartphone-first travellers using navigation, discovery &amp; itinerary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Group travellers, solo travellers, students, backpackers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Hospitality partners, city tourism boards, travel communities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F109CB8-7122-53C8-8E0C-71388FF79998}"/>
              </a:ext>
            </a:extLst>
          </p:cNvPr>
          <p:cNvSpPr txBox="1"/>
          <p:nvPr/>
        </p:nvSpPr>
        <p:spPr>
          <a:xfrm>
            <a:off x="15673240" y="1574587"/>
            <a:ext cx="241598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Metro travellers, weekend travellers, campus travel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Hill-stations, historical circuits, cultural tourism hubs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Hostel chains, local guides, homestays, backpacker hostels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State tourism partnerships (Hampi, Mysuru, Goa, Kerala etc.)</a:t>
            </a:r>
            <a:endParaRPr lang="en-IN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F8B655A-C491-9E28-018E-0F23A1032CCB}"/>
              </a:ext>
            </a:extLst>
          </p:cNvPr>
          <p:cNvSpPr/>
          <p:nvPr/>
        </p:nvSpPr>
        <p:spPr>
          <a:xfrm>
            <a:off x="159699" y="430881"/>
            <a:ext cx="6300084" cy="47702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4535C1D-ED7C-78D4-C6F7-01DD34E7CBE2}"/>
              </a:ext>
            </a:extLst>
          </p:cNvPr>
          <p:cNvSpPr txBox="1"/>
          <p:nvPr/>
        </p:nvSpPr>
        <p:spPr>
          <a:xfrm>
            <a:off x="935404" y="345488"/>
            <a:ext cx="4788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RQND Pro" panose="020B0604020202020204" charset="0"/>
                <a:cs typeface="Courier New" panose="02070309020205020404" pitchFamily="49" charset="0"/>
              </a:rPr>
              <a:t>How this is Achievable</a:t>
            </a:r>
            <a:r>
              <a:rPr lang="en-IN" sz="32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A7A16E5-6381-8194-0223-3800B52F561D}"/>
              </a:ext>
            </a:extLst>
          </p:cNvPr>
          <p:cNvSpPr txBox="1"/>
          <p:nvPr/>
        </p:nvSpPr>
        <p:spPr>
          <a:xfrm>
            <a:off x="411516" y="930263"/>
            <a:ext cx="55624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Built on Mature AI &amp; Existing Tech: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LLMs, multimodal models, and smartphone-native signals (GPS, battery, photos) already enable itinerary intelligence, safety, and storytelling.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Cloud-Ready &amp; Real-Time: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Event-driven cloud architecture supports live updates on crowds, safety, fatigue, and delays with no special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APIs &amp; Integrations Already Available: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Maps, weather, WhatsApp, Instagram, and tourism datasets make the system immediately implementable.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Phased Rollout is Straightforward: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Start with Signal-Cleanse → Safety Sentinel → Elastic Itinerary, then expand to full AI Travel OS.</a:t>
            </a:r>
          </a:p>
          <a:p>
            <a:endParaRPr lang="en-US" sz="1600" dirty="0"/>
          </a:p>
          <a:p>
            <a:endParaRPr lang="en-IN" sz="1600" dirty="0"/>
          </a:p>
          <a:p>
            <a:endParaRPr lang="en-IN" sz="16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8DF126E-384E-1312-4986-14908B9BCEF6}"/>
              </a:ext>
            </a:extLst>
          </p:cNvPr>
          <p:cNvSpPr/>
          <p:nvPr/>
        </p:nvSpPr>
        <p:spPr>
          <a:xfrm>
            <a:off x="171280" y="5237433"/>
            <a:ext cx="6288503" cy="49791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5EE26B-DF34-785A-238D-9ED866E0EC86}"/>
              </a:ext>
            </a:extLst>
          </p:cNvPr>
          <p:cNvSpPr txBox="1"/>
          <p:nvPr/>
        </p:nvSpPr>
        <p:spPr>
          <a:xfrm>
            <a:off x="232863" y="5128305"/>
            <a:ext cx="638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RQND Pro" panose="020B0604020202020204" charset="0"/>
              </a:rPr>
              <a:t>The Positive Change We Create</a:t>
            </a:r>
            <a:endParaRPr lang="en-IN" sz="3200" b="1" u="sng" dirty="0">
              <a:latin typeface="RQND Pro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1E3CAA6-8BD2-CA4D-BFE9-C1E49D3B7420}"/>
              </a:ext>
            </a:extLst>
          </p:cNvPr>
          <p:cNvSpPr txBox="1"/>
          <p:nvPr/>
        </p:nvSpPr>
        <p:spPr>
          <a:xfrm>
            <a:off x="349933" y="5855937"/>
            <a:ext cx="55624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Transforms Travel From Stressful to Effortless:</a:t>
            </a:r>
            <a:r>
              <a:rPr lang="en-US" sz="1600" dirty="0"/>
              <a:t>No more chaotic planning, group confusion, or information overload — AI handles the complexity.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Creates Safer Travel for Everyone:</a:t>
            </a:r>
            <a:r>
              <a:rPr lang="en-US" sz="1600" dirty="0"/>
              <a:t>Proactive safety through behavioral anomaly detection helps prevent issues before they escalate.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Revives Local Communities &amp; Micro-Tourism:</a:t>
            </a:r>
            <a:r>
              <a:rPr lang="en-US" sz="1600" dirty="0"/>
              <a:t>Ungoogled discovery pushes travellers toward small businesses, local guides, lesser-known food spots, and authentic cultural places.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Promotes Emotionally Conscious &amp; Inclusive Travel:</a:t>
            </a:r>
            <a:r>
              <a:rPr lang="en-US" sz="1600" dirty="0"/>
              <a:t>Trips adapt to fatigue, mood, stress, energy, and accessibility needs — making travel easier for elderly, anxious, or first-time travellers.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Sets a New Standard for Hospitality:</a:t>
            </a:r>
            <a:r>
              <a:rPr lang="en-US" sz="1600" dirty="0"/>
              <a:t>From booking → exploring → storytelling, travel becomes an intelligent, living experience.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9394D56-4FC5-4074-A20D-A937F368B1AE}"/>
              </a:ext>
            </a:extLst>
          </p:cNvPr>
          <p:cNvSpPr/>
          <p:nvPr/>
        </p:nvSpPr>
        <p:spPr>
          <a:xfrm>
            <a:off x="8395823" y="6785147"/>
            <a:ext cx="8810434" cy="343935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A7BE0A4-8813-D257-5588-3D1F37834406}"/>
              </a:ext>
            </a:extLst>
          </p:cNvPr>
          <p:cNvSpPr txBox="1"/>
          <p:nvPr/>
        </p:nvSpPr>
        <p:spPr>
          <a:xfrm>
            <a:off x="10764941" y="6781629"/>
            <a:ext cx="894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RQND Pro" panose="020B0604020202020204" charset="0"/>
              </a:rPr>
              <a:t>The Value to the User</a:t>
            </a:r>
            <a:endParaRPr lang="en-IN" sz="3200" b="1" u="sng" dirty="0">
              <a:latin typeface="RQND Pro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976EC0-066D-D410-42FC-AEC4970E8D16}"/>
              </a:ext>
            </a:extLst>
          </p:cNvPr>
          <p:cNvSpPr txBox="1"/>
          <p:nvPr/>
        </p:nvSpPr>
        <p:spPr>
          <a:xfrm>
            <a:off x="8621038" y="7353263"/>
            <a:ext cx="79284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Effortless Planning:</a:t>
            </a:r>
            <a:r>
              <a:rPr lang="en-US" sz="1600" dirty="0"/>
              <a:t>The AI eliminates 80–90% of decision fatigue by summarizing chats, choosing dates, optimizing routes, and auto-fixing plans.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 Trip That Adapts to </a:t>
            </a:r>
            <a:r>
              <a:rPr lang="en-US" sz="1600" b="1" i="1" dirty="0"/>
              <a:t>You:</a:t>
            </a:r>
            <a:r>
              <a:rPr lang="en-US" sz="1600" dirty="0"/>
              <a:t>Your itinerary flexes with real-time reality — crowds, delays, fatigue, hunger, weather, mood, or energy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Peace of Mind Everywhere You Go:</a:t>
            </a:r>
            <a:r>
              <a:rPr lang="en-US" sz="1600" dirty="0"/>
              <a:t>A silent guardian that watches for unusual detours, risky zones, silence, low battery, or separation — triggering early alerts.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Authentic Travel, Not Tourist Traps:</a:t>
            </a:r>
            <a:r>
              <a:rPr lang="en-US" sz="1600" dirty="0"/>
              <a:t>Hyperlocal hidden gems, culture-rich spots, local stories, and micro-lore the internet usually hides.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Living Memories That Tell Your Story:</a:t>
            </a:r>
            <a:r>
              <a:rPr lang="en-US" sz="1600" dirty="0"/>
              <a:t>A cinematic, AI-narrated recap of your trip: photos + emotions + timestamps + moments blended into a documentary.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BED6D5F-9250-5039-F41F-5F35F3091B62}"/>
              </a:ext>
            </a:extLst>
          </p:cNvPr>
          <p:cNvSpPr txBox="1"/>
          <p:nvPr/>
        </p:nvSpPr>
        <p:spPr>
          <a:xfrm>
            <a:off x="9184570" y="683276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bg1"/>
                </a:solidFill>
                <a:latin typeface="RQND Pro" panose="020B0604020202020204" charset="0"/>
              </a:rPr>
              <a:t>Market Opportunity &amp; Target 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9790B-3B3F-D8B3-6CF2-82FE8F65D19E}"/>
              </a:ext>
            </a:extLst>
          </p:cNvPr>
          <p:cNvSpPr txBox="1"/>
          <p:nvPr/>
        </p:nvSpPr>
        <p:spPr>
          <a:xfrm>
            <a:off x="141513" y="40168"/>
            <a:ext cx="201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Team ForgeX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5587576" y="220888"/>
            <a:ext cx="2415987" cy="1184636"/>
          </a:xfrm>
          <a:custGeom>
            <a:avLst/>
            <a:gdLst/>
            <a:ahLst/>
            <a:cxnLst/>
            <a:rect l="l" t="t" r="r" b="b"/>
            <a:pathLst>
              <a:path w="2415987" h="1184636">
                <a:moveTo>
                  <a:pt x="0" y="0"/>
                </a:moveTo>
                <a:lnTo>
                  <a:pt x="2415987" y="0"/>
                </a:lnTo>
                <a:lnTo>
                  <a:pt x="2415987" y="1184636"/>
                </a:lnTo>
                <a:lnTo>
                  <a:pt x="0" y="118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73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90FD7C5-57C4-6436-18EF-FFB588A74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795441"/>
              </p:ext>
            </p:extLst>
          </p:nvPr>
        </p:nvGraphicFramePr>
        <p:xfrm>
          <a:off x="9365317" y="1461433"/>
          <a:ext cx="7239000" cy="861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458638706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1203006160"/>
                    </a:ext>
                  </a:extLst>
                </a:gridCol>
              </a:tblGrid>
              <a:tr h="1230086"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CATEGORY</a:t>
                      </a:r>
                      <a:endParaRPr lang="en-IN" sz="20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TECHSTACK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57015"/>
                  </a:ext>
                </a:extLst>
              </a:tr>
              <a:tr h="1230086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 LAYER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28236"/>
                  </a:ext>
                </a:extLst>
              </a:tr>
              <a:tr h="123008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BACKEND &amp; APIS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657065"/>
                  </a:ext>
                </a:extLst>
              </a:tr>
              <a:tr h="1230086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MULTI-AGENTS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761717"/>
                  </a:ext>
                </a:extLst>
              </a:tr>
              <a:tr h="1230086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DEPLOYMENT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98686"/>
                  </a:ext>
                </a:extLst>
              </a:tr>
              <a:tr h="1230086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STORAGE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29517"/>
                  </a:ext>
                </a:extLst>
              </a:tr>
              <a:tr h="1230086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MODELS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409397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B6579828-FCB5-E8E5-20A3-273F689F17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08" t="20583" r="41904" b="31759"/>
          <a:stretch>
            <a:fillRect/>
          </a:stretch>
        </p:blipFill>
        <p:spPr>
          <a:xfrm>
            <a:off x="12981074" y="3999787"/>
            <a:ext cx="1015105" cy="10634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AC4F24-B337-574D-BB3F-BE65AFE7A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109454" y="8630166"/>
            <a:ext cx="1436281" cy="14362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2114D1-9DE2-728A-EA1C-5531245F4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4695333" y="8848671"/>
            <a:ext cx="1015104" cy="1088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C02561-625B-7792-61DC-CF82B0C702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3177832" y="2988929"/>
            <a:ext cx="879638" cy="7812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59A457-AB6A-67EF-49B2-690D70451B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7724" y="5171709"/>
            <a:ext cx="1023446" cy="10234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2AF9F0-AE1E-CFD7-AD42-142701CD32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073904" y="6368446"/>
            <a:ext cx="1254094" cy="107120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55ADB0C-41C5-615F-11CD-AF5C14209E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4353035" y="6392033"/>
            <a:ext cx="1008693" cy="9793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0795C7-E0B6-1FAA-C2F0-61BD5F511E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5547022" y="6530053"/>
            <a:ext cx="919744" cy="9197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F499B9-5036-CC18-F713-49803EE8DE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 l="59297" t="15794" r="10659" b="29729"/>
          <a:stretch>
            <a:fillRect/>
          </a:stretch>
        </p:blipFill>
        <p:spPr>
          <a:xfrm>
            <a:off x="15003883" y="7694860"/>
            <a:ext cx="1031076" cy="103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9F0812-E41F-757B-0C66-3025672ED76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4327998" y="2944199"/>
            <a:ext cx="674462" cy="836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CC61D9-A787-CB94-1A21-CD14AFAAF3B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3794684" y="3766571"/>
            <a:ext cx="1473126" cy="147312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B6F67F-FD3C-083D-FCA8-E1B271F2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104" y="4095626"/>
            <a:ext cx="923234" cy="92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D6ED9A8-C50B-DCA1-A97E-7D3E5BE3073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13966676" y="5302246"/>
            <a:ext cx="802074" cy="80207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C7B87E-939E-13BE-8950-43F0CE65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978" y="5153057"/>
            <a:ext cx="919744" cy="106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AB3E6C-600B-11F1-B4C2-577C8CB15BA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13172784" y="7675510"/>
            <a:ext cx="1226541" cy="9714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B87D036-323E-A2DB-EBB2-EEF9DBB03E7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10742" r="5137" b="5555"/>
          <a:stretch>
            <a:fillRect/>
          </a:stretch>
        </p:blipFill>
        <p:spPr>
          <a:xfrm>
            <a:off x="1500269" y="1455847"/>
            <a:ext cx="5181601" cy="8610600"/>
          </a:xfrm>
          <a:prstGeom prst="rect">
            <a:avLst/>
          </a:prstGeom>
        </p:spPr>
      </p:pic>
      <p:sp>
        <p:nvSpPr>
          <p:cNvPr id="46" name="TextBox 4">
            <a:extLst>
              <a:ext uri="{FF2B5EF4-FFF2-40B4-BE49-F238E27FC236}">
                <a16:creationId xmlns:a16="http://schemas.microsoft.com/office/drawing/2014/main" id="{A582780D-4F81-24F4-7CAA-6898F9822495}"/>
              </a:ext>
            </a:extLst>
          </p:cNvPr>
          <p:cNvSpPr txBox="1"/>
          <p:nvPr/>
        </p:nvSpPr>
        <p:spPr>
          <a:xfrm>
            <a:off x="-1547731" y="-117826"/>
            <a:ext cx="11277600" cy="109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en-US" sz="5000" b="1" u="sng" strike="noStrike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Business model</a:t>
            </a: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B0A07D79-41A3-6353-4671-839641EE0922}"/>
              </a:ext>
            </a:extLst>
          </p:cNvPr>
          <p:cNvSpPr txBox="1"/>
          <p:nvPr/>
        </p:nvSpPr>
        <p:spPr>
          <a:xfrm>
            <a:off x="9679548" y="-116523"/>
            <a:ext cx="6556351" cy="109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en-US" sz="5000" b="1" u="sng" strike="noStrike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Techstack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DDEA46-5CF2-DEF7-E7D6-B71CF2529DA9}"/>
              </a:ext>
            </a:extLst>
          </p:cNvPr>
          <p:cNvSpPr txBox="1"/>
          <p:nvPr/>
        </p:nvSpPr>
        <p:spPr>
          <a:xfrm>
            <a:off x="141513" y="40168"/>
            <a:ext cx="201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Team ForgeX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587576" y="220888"/>
            <a:ext cx="2415987" cy="1184636"/>
          </a:xfrm>
          <a:custGeom>
            <a:avLst/>
            <a:gdLst/>
            <a:ahLst/>
            <a:cxnLst/>
            <a:rect l="l" t="t" r="r" b="b"/>
            <a:pathLst>
              <a:path w="2415987" h="1184636">
                <a:moveTo>
                  <a:pt x="0" y="0"/>
                </a:moveTo>
                <a:lnTo>
                  <a:pt x="2415987" y="0"/>
                </a:lnTo>
                <a:lnTo>
                  <a:pt x="2415987" y="1184636"/>
                </a:lnTo>
                <a:lnTo>
                  <a:pt x="0" y="118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60197" y="171450"/>
            <a:ext cx="15827958" cy="262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en-US" sz="9999" u="none" strike="noStrike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Research and References </a:t>
            </a:r>
          </a:p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endParaRPr lang="en-US" sz="9999" u="none" strike="noStrike" dirty="0">
              <a:solidFill>
                <a:srgbClr val="FFFFFF"/>
              </a:solidFill>
              <a:latin typeface="RQND Pro"/>
              <a:ea typeface="RQND Pro"/>
              <a:cs typeface="RQND Pro"/>
              <a:sym typeface="RQND Pr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C2ECEB-FA4C-3E0A-43DE-3AF790993220}"/>
              </a:ext>
            </a:extLst>
          </p:cNvPr>
          <p:cNvSpPr/>
          <p:nvPr/>
        </p:nvSpPr>
        <p:spPr>
          <a:xfrm>
            <a:off x="4889532" y="2297620"/>
            <a:ext cx="7207181" cy="7094989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EE205A8-02DA-3F32-B639-2B621C339FD4}"/>
              </a:ext>
            </a:extLst>
          </p:cNvPr>
          <p:cNvSpPr txBox="1"/>
          <p:nvPr/>
        </p:nvSpPr>
        <p:spPr>
          <a:xfrm>
            <a:off x="5010114" y="2382210"/>
            <a:ext cx="657294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9pPr>
          </a:lstStyle>
          <a:p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RESEARCH &amp; REFERENCES</a:t>
            </a:r>
          </a:p>
          <a:p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UNWTO – Global Tourism Statistics &amp; Market Insights</a:t>
            </a:r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Provides authentic data on international travellers, market size, safety trends, and tourism growth — used in your TAM/SAM/SOM.</a:t>
            </a:r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WTTC – Travel &amp; Tourism Economic Impact Report</a:t>
            </a:r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Offers data on tourism GDP contribution, travel spending, and technology adoption trends in travel.</a:t>
            </a:r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Google Maps Platform Documentation</a:t>
            </a:r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Official reference for routing, ETA, geospatial APIs, and traffic models used in itinerary shaping and real-time adjustments.</a:t>
            </a:r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OpenAI Research – GPT-4/GPT-5 Technical Reports</a:t>
            </a:r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Covers multimodal reasoning, summarisation, and narrative generation techniques used in Signal Cleanse, Immersion Mode, and Cinematic Memories.</a:t>
            </a:r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IEEE Xplore – Mobility &amp; Anomaly Detection Research</a:t>
            </a:r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Peer-reviewed research on detecting unusual movement patterns, silence, detours, and safety anomalies using smartphone sensors.</a:t>
            </a:r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Ministry of Tourism, Government of India – Tourism Statistics</a:t>
            </a:r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Authentic datasets on Indian domestic tourism (2B+ annual trips), cultural circuits, and heritage sites.</a:t>
            </a: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25D5ABC4-9ABC-19A3-5BE3-A3ED749091D9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24400" y="1747215"/>
            <a:ext cx="908176" cy="1046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74C49-2EB3-37BB-8FA1-D2D955CD750D}"/>
              </a:ext>
            </a:extLst>
          </p:cNvPr>
          <p:cNvSpPr txBox="1"/>
          <p:nvPr/>
        </p:nvSpPr>
        <p:spPr>
          <a:xfrm>
            <a:off x="141513" y="40168"/>
            <a:ext cx="201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Team ForgeX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784</Words>
  <Application>Microsoft Office PowerPoint</Application>
  <PresentationFormat>Custom</PresentationFormat>
  <Paragraphs>84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RQND Pro</vt:lpstr>
      <vt:lpstr>Courier New</vt:lpstr>
      <vt:lpstr>Copperplate Gothic Bold</vt:lpstr>
      <vt:lpstr>RQND Pro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whackiest’25</dc:title>
  <dc:creator>Naveen Patil</dc:creator>
  <cp:lastModifiedBy>Naveen Patil</cp:lastModifiedBy>
  <cp:revision>5</cp:revision>
  <dcterms:created xsi:type="dcterms:W3CDTF">2006-08-16T00:00:00Z</dcterms:created>
  <dcterms:modified xsi:type="dcterms:W3CDTF">2025-12-06T09:23:39Z</dcterms:modified>
  <dc:identifier>DAG6LXjZcHs</dc:identifier>
</cp:coreProperties>
</file>